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63" r:id="rId5"/>
    <p:sldId id="265" r:id="rId6"/>
    <p:sldId id="279" r:id="rId7"/>
    <p:sldId id="277" r:id="rId8"/>
    <p:sldId id="264" r:id="rId9"/>
    <p:sldId id="262" r:id="rId10"/>
    <p:sldId id="27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notesView">
  <p:normalViewPr>
    <p:restoredLeft sz="6584"/>
    <p:restoredTop sz="82109"/>
  </p:normalViewPr>
  <p:slideViewPr>
    <p:cSldViewPr snapToGrid="0" snapToObjects="1">
      <p:cViewPr varScale="1">
        <p:scale>
          <a:sx n="98" d="100"/>
          <a:sy n="98" d="100"/>
        </p:scale>
        <p:origin x="216" y="312"/>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7" d="100"/>
          <a:sy n="97" d="100"/>
        </p:scale>
        <p:origin x="2232"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jpg>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8F8F2A-FC98-A740-B05B-D031319A451F}" type="datetimeFigureOut">
              <a:rPr lang="en-US" smtClean="0"/>
              <a:t>11/9/19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292E10-4A46-AC44-AF1E-BD242CF79E94}" type="slidenum">
              <a:rPr lang="en-US" smtClean="0"/>
              <a:t>‹#›</a:t>
            </a:fld>
            <a:endParaRPr lang="en-US"/>
          </a:p>
        </p:txBody>
      </p:sp>
    </p:spTree>
    <p:extLst>
      <p:ext uri="{BB962C8B-B14F-4D97-AF65-F5344CB8AC3E}">
        <p14:creationId xmlns:p14="http://schemas.microsoft.com/office/powerpoint/2010/main" val="32924308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would like to thank the organizers.</a:t>
            </a:r>
          </a:p>
        </p:txBody>
      </p:sp>
      <p:sp>
        <p:nvSpPr>
          <p:cNvPr id="4" name="Slide Number Placeholder 3"/>
          <p:cNvSpPr>
            <a:spLocks noGrp="1"/>
          </p:cNvSpPr>
          <p:nvPr>
            <p:ph type="sldNum" sz="quarter" idx="10"/>
          </p:nvPr>
        </p:nvSpPr>
        <p:spPr/>
        <p:txBody>
          <a:bodyPr/>
          <a:lstStyle/>
          <a:p>
            <a:fld id="{04292E10-4A46-AC44-AF1E-BD242CF79E94}" type="slidenum">
              <a:rPr lang="en-US" smtClean="0"/>
              <a:t>1</a:t>
            </a:fld>
            <a:endParaRPr lang="en-US"/>
          </a:p>
        </p:txBody>
      </p:sp>
    </p:spTree>
    <p:extLst>
      <p:ext uri="{BB962C8B-B14F-4D97-AF65-F5344CB8AC3E}">
        <p14:creationId xmlns:p14="http://schemas.microsoft.com/office/powerpoint/2010/main" val="18720625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 and attention. Please visit the </a:t>
            </a:r>
            <a:r>
              <a:rPr lang="en-US" dirty="0" err="1"/>
              <a:t>Github</a:t>
            </a:r>
            <a:r>
              <a:rPr lang="en-US" dirty="0"/>
              <a:t> site for complete notebook examples and more.</a:t>
            </a:r>
          </a:p>
          <a:p>
            <a:endParaRPr lang="en-US" dirty="0"/>
          </a:p>
        </p:txBody>
      </p:sp>
      <p:sp>
        <p:nvSpPr>
          <p:cNvPr id="4" name="Slide Number Placeholder 3"/>
          <p:cNvSpPr>
            <a:spLocks noGrp="1"/>
          </p:cNvSpPr>
          <p:nvPr>
            <p:ph type="sldNum" sz="quarter" idx="5"/>
          </p:nvPr>
        </p:nvSpPr>
        <p:spPr/>
        <p:txBody>
          <a:bodyPr/>
          <a:lstStyle/>
          <a:p>
            <a:fld id="{04292E10-4A46-AC44-AF1E-BD242CF79E94}" type="slidenum">
              <a:rPr lang="en-US" smtClean="0"/>
              <a:t>10</a:t>
            </a:fld>
            <a:endParaRPr lang="en-US"/>
          </a:p>
        </p:txBody>
      </p:sp>
      <p:sp>
        <p:nvSpPr>
          <p:cNvPr id="5" name="TextBox 4">
            <a:extLst>
              <a:ext uri="{FF2B5EF4-FFF2-40B4-BE49-F238E27FC236}">
                <a16:creationId xmlns:a16="http://schemas.microsoft.com/office/drawing/2014/main" id="{C2BD828D-20E6-8449-8F29-CBA9F1D4FCC1}"/>
              </a:ext>
            </a:extLst>
          </p:cNvPr>
          <p:cNvSpPr txBox="1"/>
          <p:nvPr/>
        </p:nvSpPr>
        <p:spPr>
          <a:xfrm>
            <a:off x="7381461" y="414793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2639756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many of you, I am not too excited to be on this side of the podium. Let's hope the talk goes like planned...</a:t>
            </a:r>
          </a:p>
        </p:txBody>
      </p:sp>
      <p:sp>
        <p:nvSpPr>
          <p:cNvPr id="4" name="Slide Number Placeholder 3"/>
          <p:cNvSpPr>
            <a:spLocks noGrp="1"/>
          </p:cNvSpPr>
          <p:nvPr>
            <p:ph type="sldNum" sz="quarter" idx="10"/>
          </p:nvPr>
        </p:nvSpPr>
        <p:spPr/>
        <p:txBody>
          <a:bodyPr/>
          <a:lstStyle/>
          <a:p>
            <a:fld id="{04292E10-4A46-AC44-AF1E-BD242CF79E94}" type="slidenum">
              <a:rPr lang="en-US" smtClean="0"/>
              <a:t>2</a:t>
            </a:fld>
            <a:endParaRPr lang="en-US"/>
          </a:p>
        </p:txBody>
      </p:sp>
    </p:spTree>
    <p:extLst>
      <p:ext uri="{BB962C8B-B14F-4D97-AF65-F5344CB8AC3E}">
        <p14:creationId xmlns:p14="http://schemas.microsoft.com/office/powerpoint/2010/main" val="2738231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spent much of the winter creating notebooks to explain TMT data normalization and statistical testing. They are available on </a:t>
            </a:r>
            <a:r>
              <a:rPr lang="en-US" dirty="0" err="1"/>
              <a:t>Github</a:t>
            </a:r>
            <a:r>
              <a:rPr lang="en-US" dirty="0"/>
              <a:t> (</a:t>
            </a:r>
            <a:r>
              <a:rPr lang="en-US" dirty="0" err="1"/>
              <a:t>www.github.com</a:t>
            </a:r>
            <a:r>
              <a:rPr lang="en-US" dirty="0"/>
              <a:t>/</a:t>
            </a:r>
            <a:r>
              <a:rPr lang="en-US" dirty="0" err="1"/>
              <a:t>pwilmart</a:t>
            </a:r>
            <a:r>
              <a:rPr lang="en-US" dirty="0"/>
              <a:t>). Around the time the call for abstracts for this meeting went out, there was this Atlantic article claiming that notebooks could replace papers. That made me think that a little introduction to notebooks would be fun.</a:t>
            </a:r>
          </a:p>
        </p:txBody>
      </p:sp>
      <p:sp>
        <p:nvSpPr>
          <p:cNvPr id="4" name="Slide Number Placeholder 3"/>
          <p:cNvSpPr>
            <a:spLocks noGrp="1"/>
          </p:cNvSpPr>
          <p:nvPr>
            <p:ph type="sldNum" sz="quarter" idx="10"/>
          </p:nvPr>
        </p:nvSpPr>
        <p:spPr/>
        <p:txBody>
          <a:bodyPr/>
          <a:lstStyle/>
          <a:p>
            <a:fld id="{04292E10-4A46-AC44-AF1E-BD242CF79E94}" type="slidenum">
              <a:rPr lang="en-US" smtClean="0"/>
              <a:t>3</a:t>
            </a:fld>
            <a:endParaRPr lang="en-US"/>
          </a:p>
        </p:txBody>
      </p:sp>
    </p:spTree>
    <p:extLst>
      <p:ext uri="{BB962C8B-B14F-4D97-AF65-F5344CB8AC3E}">
        <p14:creationId xmlns:p14="http://schemas.microsoft.com/office/powerpoint/2010/main" val="4005437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Atlantic article claims that notebooks can replace traditional scientific papers. What kind of notebooks are they talking about? They are not electronic lab notebooks, nor are they similar to Evernote notebooks. The notebooks are like Mathematica notebooks and their newer open source variant </a:t>
            </a:r>
            <a:r>
              <a:rPr lang="en-US" dirty="0" err="1"/>
              <a:t>Jupyter</a:t>
            </a:r>
            <a:r>
              <a:rPr lang="en-US" dirty="0"/>
              <a:t> notebooks. These notebooks are web server applications with some connection to a local programming environment. You create and interact with notebooks through web browsers. Notebooks can render rich text formatting, execute code blocks (typically Python or R), and display the output (graphics and text) from the code blocks. I will show you </a:t>
            </a:r>
            <a:r>
              <a:rPr lang="en-US" dirty="0" err="1"/>
              <a:t>Jupyter</a:t>
            </a:r>
            <a:r>
              <a:rPr lang="en-US" dirty="0"/>
              <a:t> notebooks today, but R Markdown in RStudio is conceptually very similar.</a:t>
            </a:r>
          </a:p>
        </p:txBody>
      </p:sp>
      <p:sp>
        <p:nvSpPr>
          <p:cNvPr id="4" name="Slide Number Placeholder 3"/>
          <p:cNvSpPr>
            <a:spLocks noGrp="1"/>
          </p:cNvSpPr>
          <p:nvPr>
            <p:ph type="sldNum" sz="quarter" idx="10"/>
          </p:nvPr>
        </p:nvSpPr>
        <p:spPr/>
        <p:txBody>
          <a:bodyPr/>
          <a:lstStyle/>
          <a:p>
            <a:fld id="{04292E10-4A46-AC44-AF1E-BD242CF79E94}" type="slidenum">
              <a:rPr lang="en-US" smtClean="0"/>
              <a:t>4</a:t>
            </a:fld>
            <a:endParaRPr lang="en-US"/>
          </a:p>
        </p:txBody>
      </p:sp>
    </p:spTree>
    <p:extLst>
      <p:ext uri="{BB962C8B-B14F-4D97-AF65-F5344CB8AC3E}">
        <p14:creationId xmlns:p14="http://schemas.microsoft.com/office/powerpoint/2010/main" val="3363684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you can launch notebooks, you have to install the webserver application stuff. If you install a scientific Python distribution like Anaconda, you get </a:t>
            </a:r>
            <a:r>
              <a:rPr lang="en-US" dirty="0" err="1"/>
              <a:t>Jupyter</a:t>
            </a:r>
            <a:r>
              <a:rPr lang="en-US" dirty="0"/>
              <a:t> notebooks to go with </a:t>
            </a:r>
            <a:r>
              <a:rPr lang="en-US" dirty="0" err="1"/>
              <a:t>numpy</a:t>
            </a:r>
            <a:r>
              <a:rPr lang="en-US" dirty="0"/>
              <a:t>, matplotlib, pandas, </a:t>
            </a:r>
            <a:r>
              <a:rPr lang="en-US" dirty="0" err="1"/>
              <a:t>scipy</a:t>
            </a:r>
            <a:r>
              <a:rPr lang="en-US" dirty="0"/>
              <a:t>, </a:t>
            </a:r>
            <a:r>
              <a:rPr lang="en-US" dirty="0" err="1"/>
              <a:t>scikit</a:t>
            </a:r>
            <a:r>
              <a:rPr lang="en-US" dirty="0"/>
              <a:t> learn, etc. Scientific Python distributions have many packages that are not part of the standard Python library. Anaconda makes it easier to install all of these and keep them updated. Anaconda and all of the major packages including </a:t>
            </a:r>
            <a:r>
              <a:rPr lang="en-US" dirty="0" err="1"/>
              <a:t>Jupyter</a:t>
            </a:r>
            <a:r>
              <a:rPr lang="en-US" dirty="0"/>
              <a:t> notebooks (</a:t>
            </a:r>
            <a:r>
              <a:rPr lang="en-US" dirty="0" err="1"/>
              <a:t>www.jupyter.org</a:t>
            </a:r>
            <a:r>
              <a:rPr lang="en-US" dirty="0"/>
              <a:t>) have extensive online documentation. Python support is included by default; however, support for R takes some extra installation steps.</a:t>
            </a:r>
          </a:p>
        </p:txBody>
      </p:sp>
      <p:sp>
        <p:nvSpPr>
          <p:cNvPr id="4" name="Slide Number Placeholder 3"/>
          <p:cNvSpPr>
            <a:spLocks noGrp="1"/>
          </p:cNvSpPr>
          <p:nvPr>
            <p:ph type="sldNum" sz="quarter" idx="10"/>
          </p:nvPr>
        </p:nvSpPr>
        <p:spPr/>
        <p:txBody>
          <a:bodyPr/>
          <a:lstStyle/>
          <a:p>
            <a:fld id="{04292E10-4A46-AC44-AF1E-BD242CF79E94}" type="slidenum">
              <a:rPr lang="en-US" smtClean="0"/>
              <a:t>5</a:t>
            </a:fld>
            <a:endParaRPr lang="en-US"/>
          </a:p>
        </p:txBody>
      </p:sp>
    </p:spTree>
    <p:extLst>
      <p:ext uri="{BB962C8B-B14F-4D97-AF65-F5344CB8AC3E}">
        <p14:creationId xmlns:p14="http://schemas.microsoft.com/office/powerpoint/2010/main" val="3249145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4292E10-4A46-AC44-AF1E-BD242CF79E94}" type="slidenum">
              <a:rPr lang="en-US" smtClean="0"/>
              <a:t>6</a:t>
            </a:fld>
            <a:endParaRPr lang="en-US"/>
          </a:p>
        </p:txBody>
      </p:sp>
    </p:spTree>
    <p:extLst>
      <p:ext uri="{BB962C8B-B14F-4D97-AF65-F5344CB8AC3E}">
        <p14:creationId xmlns:p14="http://schemas.microsoft.com/office/powerpoint/2010/main" val="1189170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wait. R has many more ways to visualize data. We have three replicates at each time point. We can pick each time point and see how similar the biological replicates are to each other. We can use a function from the "psych" package to do multi-panel scatter plots. With a single line of code, we can get the 9-panel plots. We can compare without IRS (left) to with IRS (right).</a:t>
            </a:r>
          </a:p>
          <a:p>
            <a:endParaRPr lang="en-US" dirty="0"/>
          </a:p>
          <a:p>
            <a:r>
              <a:rPr lang="en-US" dirty="0"/>
              <a:t>The lower diagonal is each replicate scatter plotted against the other replicates. The red line is a linear fit. The upper diagonals are the correlation coefficients. The diagonal shows the histogram of the log2 intensity distribution, a kernel density smoother, and a rug plot. The data on the right are obviously much better than the data on the left. If the normalization works correctly, each biological replicate should be similar to the others, independent of which TMT experiment it comes from.</a:t>
            </a:r>
          </a:p>
        </p:txBody>
      </p:sp>
      <p:sp>
        <p:nvSpPr>
          <p:cNvPr id="4" name="Slide Number Placeholder 3"/>
          <p:cNvSpPr>
            <a:spLocks noGrp="1"/>
          </p:cNvSpPr>
          <p:nvPr>
            <p:ph type="sldNum" sz="quarter" idx="10"/>
          </p:nvPr>
        </p:nvSpPr>
        <p:spPr/>
        <p:txBody>
          <a:bodyPr/>
          <a:lstStyle/>
          <a:p>
            <a:fld id="{04292E10-4A46-AC44-AF1E-BD242CF79E94}" type="slidenum">
              <a:rPr lang="en-US" smtClean="0"/>
              <a:t>7</a:t>
            </a:fld>
            <a:endParaRPr lang="en-US"/>
          </a:p>
        </p:txBody>
      </p:sp>
    </p:spTree>
    <p:extLst>
      <p:ext uri="{BB962C8B-B14F-4D97-AF65-F5344CB8AC3E}">
        <p14:creationId xmlns:p14="http://schemas.microsoft.com/office/powerpoint/2010/main" val="38416566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Atlantic article predicts the demise of the scientific paper, and its replacement by notebooks. I do not think we are quite there yet (if that is even possible). However, notebooks would make great supplemental files for critical parts of the data analyses that are often rather poorly described in current papers. The biological samples and processing are usually done well. Since the MCP 2004 guidelines for publishing proteomics data, mass spectrometer and chromatography steps are typically detailed adequately. Most papers also describe search program settings and protein databases accurately. The normalization of quantitative data and statistical testing steps are probably the most poorly described parts of data analyses. This is an area that can be ideally addressed by notebooks.</a:t>
            </a:r>
          </a:p>
          <a:p>
            <a:endParaRPr lang="en-US" dirty="0"/>
          </a:p>
          <a:p>
            <a:r>
              <a:rPr lang="en-US" dirty="0"/>
              <a:t>Notebooks can be developed as templates for quality control, normalizations, and statistical testing, and easily modified for new experiments. This would enable more rapid assessment that the sample processing and mass spectrometry worked correctly. The visualizations available for evaluating the sanity of differential expression candidates is important to do before time and money is spent on validation efforts. Or before trying to convince reviewers that your data analysis was performed correctly.</a:t>
            </a:r>
          </a:p>
        </p:txBody>
      </p:sp>
      <p:sp>
        <p:nvSpPr>
          <p:cNvPr id="4" name="Slide Number Placeholder 3"/>
          <p:cNvSpPr>
            <a:spLocks noGrp="1"/>
          </p:cNvSpPr>
          <p:nvPr>
            <p:ph type="sldNum" sz="quarter" idx="5"/>
          </p:nvPr>
        </p:nvSpPr>
        <p:spPr/>
        <p:txBody>
          <a:bodyPr/>
          <a:lstStyle/>
          <a:p>
            <a:fld id="{04292E10-4A46-AC44-AF1E-BD242CF79E94}" type="slidenum">
              <a:rPr lang="en-US" smtClean="0"/>
              <a:t>8</a:t>
            </a:fld>
            <a:endParaRPr lang="en-US"/>
          </a:p>
        </p:txBody>
      </p:sp>
    </p:spTree>
    <p:extLst>
      <p:ext uri="{BB962C8B-B14F-4D97-AF65-F5344CB8AC3E}">
        <p14:creationId xmlns:p14="http://schemas.microsoft.com/office/powerpoint/2010/main" val="2197914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Notebooks are really powerful; however, power does not come cheaply. There can be a tremendous amount of learning involved and that can take a lot of time. This is time that will not directly further your career, so you have to be very careful about the time spent. All of these topics have multiple books written about them, and very extensive online documentation. I find Python to be a more intuitive computer language to learn, but Python 3 is more complicated that Python 2 was. The scientific extensions are extensive. R is not much like other computer languages and learning how to be effective at coding in R can be a **lengthy** journey.</a:t>
            </a:r>
          </a:p>
          <a:p>
            <a:endParaRPr lang="en-US" dirty="0"/>
          </a:p>
          <a:p>
            <a:r>
              <a:rPr lang="en-US" dirty="0"/>
              <a:t>I did not have any time to talk about version control, another key component in reproducible research, but Git and </a:t>
            </a:r>
            <a:r>
              <a:rPr lang="en-US" dirty="0" err="1"/>
              <a:t>Github</a:t>
            </a:r>
            <a:r>
              <a:rPr lang="en-US" dirty="0"/>
              <a:t> are also big topics with lots to learn. All of these topics are pretty central to "data science", an emerging field, and this is where I have learned about them. The folks listed here are some of the key people to pay attention to in data science. Hadley is one of the most influential R programmers (ggplot2 and the </a:t>
            </a:r>
            <a:r>
              <a:rPr lang="en-US" dirty="0" err="1"/>
              <a:t>tidyverse</a:t>
            </a:r>
            <a:r>
              <a:rPr lang="en-US" dirty="0"/>
              <a:t>), Wes wrote the pandas table manager package for Python, and Jake has written the Altair visualization package for Python (and is local).</a:t>
            </a:r>
          </a:p>
        </p:txBody>
      </p:sp>
      <p:sp>
        <p:nvSpPr>
          <p:cNvPr id="4" name="Slide Number Placeholder 3"/>
          <p:cNvSpPr>
            <a:spLocks noGrp="1"/>
          </p:cNvSpPr>
          <p:nvPr>
            <p:ph type="sldNum" sz="quarter" idx="5"/>
          </p:nvPr>
        </p:nvSpPr>
        <p:spPr/>
        <p:txBody>
          <a:bodyPr/>
          <a:lstStyle/>
          <a:p>
            <a:fld id="{04292E10-4A46-AC44-AF1E-BD242CF79E94}" type="slidenum">
              <a:rPr lang="en-US" smtClean="0"/>
              <a:t>9</a:t>
            </a:fld>
            <a:endParaRPr lang="en-US" dirty="0"/>
          </a:p>
        </p:txBody>
      </p:sp>
    </p:spTree>
    <p:extLst>
      <p:ext uri="{BB962C8B-B14F-4D97-AF65-F5344CB8AC3E}">
        <p14:creationId xmlns:p14="http://schemas.microsoft.com/office/powerpoint/2010/main" val="42715935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3BB01-3EF6-6B48-84AB-1EDAD51A3F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18B2C4-22D9-EF49-82DA-5E4974E1BC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AFF1FC9-C3E4-C84B-9C31-04FBDE7AE619}"/>
              </a:ext>
            </a:extLst>
          </p:cNvPr>
          <p:cNvSpPr>
            <a:spLocks noGrp="1"/>
          </p:cNvSpPr>
          <p:nvPr>
            <p:ph type="dt" sz="half" idx="10"/>
          </p:nvPr>
        </p:nvSpPr>
        <p:spPr/>
        <p:txBody>
          <a:bodyPr/>
          <a:lstStyle/>
          <a:p>
            <a:fld id="{37B173A9-6A78-4E49-A81F-62543D8BFE2B}" type="datetimeFigureOut">
              <a:rPr lang="en-US" smtClean="0"/>
              <a:t>11/9/19</a:t>
            </a:fld>
            <a:endParaRPr lang="en-US"/>
          </a:p>
        </p:txBody>
      </p:sp>
      <p:sp>
        <p:nvSpPr>
          <p:cNvPr id="5" name="Footer Placeholder 4">
            <a:extLst>
              <a:ext uri="{FF2B5EF4-FFF2-40B4-BE49-F238E27FC236}">
                <a16:creationId xmlns:a16="http://schemas.microsoft.com/office/drawing/2014/main" id="{56604AAA-C083-5E4F-8299-CAC6370DFE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64E220-06CB-BD43-9A9C-BEB6844932A6}"/>
              </a:ext>
            </a:extLst>
          </p:cNvPr>
          <p:cNvSpPr>
            <a:spLocks noGrp="1"/>
          </p:cNvSpPr>
          <p:nvPr>
            <p:ph type="sldNum" sz="quarter" idx="12"/>
          </p:nvPr>
        </p:nvSpPr>
        <p:spPr/>
        <p:txBody>
          <a:bodyPr/>
          <a:lstStyle/>
          <a:p>
            <a:fld id="{AECD8DB9-FC49-E148-9FBC-D132622D38B0}" type="slidenum">
              <a:rPr lang="en-US" smtClean="0"/>
              <a:t>‹#›</a:t>
            </a:fld>
            <a:endParaRPr lang="en-US"/>
          </a:p>
        </p:txBody>
      </p:sp>
    </p:spTree>
    <p:extLst>
      <p:ext uri="{BB962C8B-B14F-4D97-AF65-F5344CB8AC3E}">
        <p14:creationId xmlns:p14="http://schemas.microsoft.com/office/powerpoint/2010/main" val="25075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14673-BA76-084F-8760-D2F1F2116C8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8D7421-1136-D243-8BED-B67EC6F36B2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1C9762-8BE5-7E47-997C-CC175659A563}"/>
              </a:ext>
            </a:extLst>
          </p:cNvPr>
          <p:cNvSpPr>
            <a:spLocks noGrp="1"/>
          </p:cNvSpPr>
          <p:nvPr>
            <p:ph type="dt" sz="half" idx="10"/>
          </p:nvPr>
        </p:nvSpPr>
        <p:spPr/>
        <p:txBody>
          <a:bodyPr/>
          <a:lstStyle/>
          <a:p>
            <a:fld id="{37B173A9-6A78-4E49-A81F-62543D8BFE2B}" type="datetimeFigureOut">
              <a:rPr lang="en-US" smtClean="0"/>
              <a:t>11/9/19</a:t>
            </a:fld>
            <a:endParaRPr lang="en-US"/>
          </a:p>
        </p:txBody>
      </p:sp>
      <p:sp>
        <p:nvSpPr>
          <p:cNvPr id="5" name="Footer Placeholder 4">
            <a:extLst>
              <a:ext uri="{FF2B5EF4-FFF2-40B4-BE49-F238E27FC236}">
                <a16:creationId xmlns:a16="http://schemas.microsoft.com/office/drawing/2014/main" id="{A5FA5465-5891-A845-A436-6C5CF8AC08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6D5FC0-8E89-0D4C-A13F-904452654291}"/>
              </a:ext>
            </a:extLst>
          </p:cNvPr>
          <p:cNvSpPr>
            <a:spLocks noGrp="1"/>
          </p:cNvSpPr>
          <p:nvPr>
            <p:ph type="sldNum" sz="quarter" idx="12"/>
          </p:nvPr>
        </p:nvSpPr>
        <p:spPr/>
        <p:txBody>
          <a:bodyPr/>
          <a:lstStyle/>
          <a:p>
            <a:fld id="{AECD8DB9-FC49-E148-9FBC-D132622D38B0}" type="slidenum">
              <a:rPr lang="en-US" smtClean="0"/>
              <a:t>‹#›</a:t>
            </a:fld>
            <a:endParaRPr lang="en-US"/>
          </a:p>
        </p:txBody>
      </p:sp>
    </p:spTree>
    <p:extLst>
      <p:ext uri="{BB962C8B-B14F-4D97-AF65-F5344CB8AC3E}">
        <p14:creationId xmlns:p14="http://schemas.microsoft.com/office/powerpoint/2010/main" val="39482154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A6F046-BFE3-374F-A47D-C9826A4CF8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88154E6-F71D-D941-9C0C-59693F05778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9E74FE-8598-7B44-BF6F-575C84336BED}"/>
              </a:ext>
            </a:extLst>
          </p:cNvPr>
          <p:cNvSpPr>
            <a:spLocks noGrp="1"/>
          </p:cNvSpPr>
          <p:nvPr>
            <p:ph type="dt" sz="half" idx="10"/>
          </p:nvPr>
        </p:nvSpPr>
        <p:spPr/>
        <p:txBody>
          <a:bodyPr/>
          <a:lstStyle/>
          <a:p>
            <a:fld id="{37B173A9-6A78-4E49-A81F-62543D8BFE2B}" type="datetimeFigureOut">
              <a:rPr lang="en-US" smtClean="0"/>
              <a:t>11/9/19</a:t>
            </a:fld>
            <a:endParaRPr lang="en-US"/>
          </a:p>
        </p:txBody>
      </p:sp>
      <p:sp>
        <p:nvSpPr>
          <p:cNvPr id="5" name="Footer Placeholder 4">
            <a:extLst>
              <a:ext uri="{FF2B5EF4-FFF2-40B4-BE49-F238E27FC236}">
                <a16:creationId xmlns:a16="http://schemas.microsoft.com/office/drawing/2014/main" id="{B6898E94-AEBE-3A4C-B627-92144B93B8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F2992C-4847-4640-8625-57A88DDC8F84}"/>
              </a:ext>
            </a:extLst>
          </p:cNvPr>
          <p:cNvSpPr>
            <a:spLocks noGrp="1"/>
          </p:cNvSpPr>
          <p:nvPr>
            <p:ph type="sldNum" sz="quarter" idx="12"/>
          </p:nvPr>
        </p:nvSpPr>
        <p:spPr/>
        <p:txBody>
          <a:bodyPr/>
          <a:lstStyle/>
          <a:p>
            <a:fld id="{AECD8DB9-FC49-E148-9FBC-D132622D38B0}" type="slidenum">
              <a:rPr lang="en-US" smtClean="0"/>
              <a:t>‹#›</a:t>
            </a:fld>
            <a:endParaRPr lang="en-US"/>
          </a:p>
        </p:txBody>
      </p:sp>
    </p:spTree>
    <p:extLst>
      <p:ext uri="{BB962C8B-B14F-4D97-AF65-F5344CB8AC3E}">
        <p14:creationId xmlns:p14="http://schemas.microsoft.com/office/powerpoint/2010/main" val="3269911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065E2-79D2-3A4E-856A-7635AB5A27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1357BB-7027-2642-B2BC-02ED74764C2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E3AC94-372A-3745-A287-43697CC03E13}"/>
              </a:ext>
            </a:extLst>
          </p:cNvPr>
          <p:cNvSpPr>
            <a:spLocks noGrp="1"/>
          </p:cNvSpPr>
          <p:nvPr>
            <p:ph type="dt" sz="half" idx="10"/>
          </p:nvPr>
        </p:nvSpPr>
        <p:spPr/>
        <p:txBody>
          <a:bodyPr/>
          <a:lstStyle/>
          <a:p>
            <a:fld id="{37B173A9-6A78-4E49-A81F-62543D8BFE2B}" type="datetimeFigureOut">
              <a:rPr lang="en-US" smtClean="0"/>
              <a:t>11/9/19</a:t>
            </a:fld>
            <a:endParaRPr lang="en-US"/>
          </a:p>
        </p:txBody>
      </p:sp>
      <p:sp>
        <p:nvSpPr>
          <p:cNvPr id="5" name="Footer Placeholder 4">
            <a:extLst>
              <a:ext uri="{FF2B5EF4-FFF2-40B4-BE49-F238E27FC236}">
                <a16:creationId xmlns:a16="http://schemas.microsoft.com/office/drawing/2014/main" id="{285277D4-33D0-A041-AA1F-E82A6F7B4A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098D0B-2305-A649-AA89-350087740ADD}"/>
              </a:ext>
            </a:extLst>
          </p:cNvPr>
          <p:cNvSpPr>
            <a:spLocks noGrp="1"/>
          </p:cNvSpPr>
          <p:nvPr>
            <p:ph type="sldNum" sz="quarter" idx="12"/>
          </p:nvPr>
        </p:nvSpPr>
        <p:spPr/>
        <p:txBody>
          <a:bodyPr/>
          <a:lstStyle/>
          <a:p>
            <a:fld id="{AECD8DB9-FC49-E148-9FBC-D132622D38B0}" type="slidenum">
              <a:rPr lang="en-US" smtClean="0"/>
              <a:t>‹#›</a:t>
            </a:fld>
            <a:endParaRPr lang="en-US"/>
          </a:p>
        </p:txBody>
      </p:sp>
    </p:spTree>
    <p:extLst>
      <p:ext uri="{BB962C8B-B14F-4D97-AF65-F5344CB8AC3E}">
        <p14:creationId xmlns:p14="http://schemas.microsoft.com/office/powerpoint/2010/main" val="87254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29B96-650F-A742-B3F6-CFC429B4C0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62AA12B-D6F2-484E-8110-6214BF832F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14A8CD6-61D2-FF4C-BF42-B4EE14A1D5BB}"/>
              </a:ext>
            </a:extLst>
          </p:cNvPr>
          <p:cNvSpPr>
            <a:spLocks noGrp="1"/>
          </p:cNvSpPr>
          <p:nvPr>
            <p:ph type="dt" sz="half" idx="10"/>
          </p:nvPr>
        </p:nvSpPr>
        <p:spPr/>
        <p:txBody>
          <a:bodyPr/>
          <a:lstStyle/>
          <a:p>
            <a:fld id="{37B173A9-6A78-4E49-A81F-62543D8BFE2B}" type="datetimeFigureOut">
              <a:rPr lang="en-US" smtClean="0"/>
              <a:t>11/9/19</a:t>
            </a:fld>
            <a:endParaRPr lang="en-US"/>
          </a:p>
        </p:txBody>
      </p:sp>
      <p:sp>
        <p:nvSpPr>
          <p:cNvPr id="5" name="Footer Placeholder 4">
            <a:extLst>
              <a:ext uri="{FF2B5EF4-FFF2-40B4-BE49-F238E27FC236}">
                <a16:creationId xmlns:a16="http://schemas.microsoft.com/office/drawing/2014/main" id="{05CABA8C-DA13-364E-A4AF-9CC47F883A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7D728E-F327-8344-B3EB-2D1B8223B501}"/>
              </a:ext>
            </a:extLst>
          </p:cNvPr>
          <p:cNvSpPr>
            <a:spLocks noGrp="1"/>
          </p:cNvSpPr>
          <p:nvPr>
            <p:ph type="sldNum" sz="quarter" idx="12"/>
          </p:nvPr>
        </p:nvSpPr>
        <p:spPr/>
        <p:txBody>
          <a:bodyPr/>
          <a:lstStyle/>
          <a:p>
            <a:fld id="{AECD8DB9-FC49-E148-9FBC-D132622D38B0}" type="slidenum">
              <a:rPr lang="en-US" smtClean="0"/>
              <a:t>‹#›</a:t>
            </a:fld>
            <a:endParaRPr lang="en-US"/>
          </a:p>
        </p:txBody>
      </p:sp>
    </p:spTree>
    <p:extLst>
      <p:ext uri="{BB962C8B-B14F-4D97-AF65-F5344CB8AC3E}">
        <p14:creationId xmlns:p14="http://schemas.microsoft.com/office/powerpoint/2010/main" val="4067486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A34BF4-F39E-1F48-95B4-F942E827868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4BC620-E2B0-D242-BD0E-69C6384F51A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814CC9-E4B5-6743-B644-18C69D784C1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205BBB8-936D-F640-A614-9F390A757355}"/>
              </a:ext>
            </a:extLst>
          </p:cNvPr>
          <p:cNvSpPr>
            <a:spLocks noGrp="1"/>
          </p:cNvSpPr>
          <p:nvPr>
            <p:ph type="dt" sz="half" idx="10"/>
          </p:nvPr>
        </p:nvSpPr>
        <p:spPr/>
        <p:txBody>
          <a:bodyPr/>
          <a:lstStyle/>
          <a:p>
            <a:fld id="{37B173A9-6A78-4E49-A81F-62543D8BFE2B}" type="datetimeFigureOut">
              <a:rPr lang="en-US" smtClean="0"/>
              <a:t>11/9/19</a:t>
            </a:fld>
            <a:endParaRPr lang="en-US"/>
          </a:p>
        </p:txBody>
      </p:sp>
      <p:sp>
        <p:nvSpPr>
          <p:cNvPr id="6" name="Footer Placeholder 5">
            <a:extLst>
              <a:ext uri="{FF2B5EF4-FFF2-40B4-BE49-F238E27FC236}">
                <a16:creationId xmlns:a16="http://schemas.microsoft.com/office/drawing/2014/main" id="{3732BA3E-441E-3E4A-AACC-A619CFD57C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532D44-11F5-B342-87AC-0BEC2A32FA7E}"/>
              </a:ext>
            </a:extLst>
          </p:cNvPr>
          <p:cNvSpPr>
            <a:spLocks noGrp="1"/>
          </p:cNvSpPr>
          <p:nvPr>
            <p:ph type="sldNum" sz="quarter" idx="12"/>
          </p:nvPr>
        </p:nvSpPr>
        <p:spPr/>
        <p:txBody>
          <a:bodyPr/>
          <a:lstStyle/>
          <a:p>
            <a:fld id="{AECD8DB9-FC49-E148-9FBC-D132622D38B0}" type="slidenum">
              <a:rPr lang="en-US" smtClean="0"/>
              <a:t>‹#›</a:t>
            </a:fld>
            <a:endParaRPr lang="en-US"/>
          </a:p>
        </p:txBody>
      </p:sp>
    </p:spTree>
    <p:extLst>
      <p:ext uri="{BB962C8B-B14F-4D97-AF65-F5344CB8AC3E}">
        <p14:creationId xmlns:p14="http://schemas.microsoft.com/office/powerpoint/2010/main" val="2870430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2F78A-6D2C-FF49-9776-8EE4637975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049F14D-81C2-A049-8526-1A06A97E70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1C5B761-920F-B148-9C39-DE2EA741412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C75EEE-CB9B-354A-8D9D-B1130D0F50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31FFAF4-4E63-D247-BA6B-FA4DA9F85CD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EBD33F8-971E-E64D-B222-11AE0AF94A38}"/>
              </a:ext>
            </a:extLst>
          </p:cNvPr>
          <p:cNvSpPr>
            <a:spLocks noGrp="1"/>
          </p:cNvSpPr>
          <p:nvPr>
            <p:ph type="dt" sz="half" idx="10"/>
          </p:nvPr>
        </p:nvSpPr>
        <p:spPr/>
        <p:txBody>
          <a:bodyPr/>
          <a:lstStyle/>
          <a:p>
            <a:fld id="{37B173A9-6A78-4E49-A81F-62543D8BFE2B}" type="datetimeFigureOut">
              <a:rPr lang="en-US" smtClean="0"/>
              <a:t>11/9/19</a:t>
            </a:fld>
            <a:endParaRPr lang="en-US"/>
          </a:p>
        </p:txBody>
      </p:sp>
      <p:sp>
        <p:nvSpPr>
          <p:cNvPr id="8" name="Footer Placeholder 7">
            <a:extLst>
              <a:ext uri="{FF2B5EF4-FFF2-40B4-BE49-F238E27FC236}">
                <a16:creationId xmlns:a16="http://schemas.microsoft.com/office/drawing/2014/main" id="{648B99E6-205C-604A-B13F-ED3AE1E4364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3BCECD-82D8-3741-B14A-076598F2399F}"/>
              </a:ext>
            </a:extLst>
          </p:cNvPr>
          <p:cNvSpPr>
            <a:spLocks noGrp="1"/>
          </p:cNvSpPr>
          <p:nvPr>
            <p:ph type="sldNum" sz="quarter" idx="12"/>
          </p:nvPr>
        </p:nvSpPr>
        <p:spPr/>
        <p:txBody>
          <a:bodyPr/>
          <a:lstStyle/>
          <a:p>
            <a:fld id="{AECD8DB9-FC49-E148-9FBC-D132622D38B0}" type="slidenum">
              <a:rPr lang="en-US" smtClean="0"/>
              <a:t>‹#›</a:t>
            </a:fld>
            <a:endParaRPr lang="en-US"/>
          </a:p>
        </p:txBody>
      </p:sp>
    </p:spTree>
    <p:extLst>
      <p:ext uri="{BB962C8B-B14F-4D97-AF65-F5344CB8AC3E}">
        <p14:creationId xmlns:p14="http://schemas.microsoft.com/office/powerpoint/2010/main" val="1192497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91B40-2FA3-F746-B8E5-FDB573942A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AE0B9EF-DD21-364F-8127-D70D5FAFA6B1}"/>
              </a:ext>
            </a:extLst>
          </p:cNvPr>
          <p:cNvSpPr>
            <a:spLocks noGrp="1"/>
          </p:cNvSpPr>
          <p:nvPr>
            <p:ph type="dt" sz="half" idx="10"/>
          </p:nvPr>
        </p:nvSpPr>
        <p:spPr/>
        <p:txBody>
          <a:bodyPr/>
          <a:lstStyle/>
          <a:p>
            <a:fld id="{37B173A9-6A78-4E49-A81F-62543D8BFE2B}" type="datetimeFigureOut">
              <a:rPr lang="en-US" smtClean="0"/>
              <a:t>11/9/19</a:t>
            </a:fld>
            <a:endParaRPr lang="en-US"/>
          </a:p>
        </p:txBody>
      </p:sp>
      <p:sp>
        <p:nvSpPr>
          <p:cNvPr id="4" name="Footer Placeholder 3">
            <a:extLst>
              <a:ext uri="{FF2B5EF4-FFF2-40B4-BE49-F238E27FC236}">
                <a16:creationId xmlns:a16="http://schemas.microsoft.com/office/drawing/2014/main" id="{89A90306-CD5A-7948-A054-E80A1148F80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47C64F9-D5DD-2B43-ADDE-462F53D6359F}"/>
              </a:ext>
            </a:extLst>
          </p:cNvPr>
          <p:cNvSpPr>
            <a:spLocks noGrp="1"/>
          </p:cNvSpPr>
          <p:nvPr>
            <p:ph type="sldNum" sz="quarter" idx="12"/>
          </p:nvPr>
        </p:nvSpPr>
        <p:spPr/>
        <p:txBody>
          <a:bodyPr/>
          <a:lstStyle/>
          <a:p>
            <a:fld id="{AECD8DB9-FC49-E148-9FBC-D132622D38B0}" type="slidenum">
              <a:rPr lang="en-US" smtClean="0"/>
              <a:t>‹#›</a:t>
            </a:fld>
            <a:endParaRPr lang="en-US"/>
          </a:p>
        </p:txBody>
      </p:sp>
    </p:spTree>
    <p:extLst>
      <p:ext uri="{BB962C8B-B14F-4D97-AF65-F5344CB8AC3E}">
        <p14:creationId xmlns:p14="http://schemas.microsoft.com/office/powerpoint/2010/main" val="3727212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21183BE-0B52-5B4A-BCBF-FF61742AB677}"/>
              </a:ext>
            </a:extLst>
          </p:cNvPr>
          <p:cNvSpPr>
            <a:spLocks noGrp="1"/>
          </p:cNvSpPr>
          <p:nvPr>
            <p:ph type="dt" sz="half" idx="10"/>
          </p:nvPr>
        </p:nvSpPr>
        <p:spPr/>
        <p:txBody>
          <a:bodyPr/>
          <a:lstStyle/>
          <a:p>
            <a:fld id="{37B173A9-6A78-4E49-A81F-62543D8BFE2B}" type="datetimeFigureOut">
              <a:rPr lang="en-US" smtClean="0"/>
              <a:t>11/9/19</a:t>
            </a:fld>
            <a:endParaRPr lang="en-US"/>
          </a:p>
        </p:txBody>
      </p:sp>
      <p:sp>
        <p:nvSpPr>
          <p:cNvPr id="3" name="Footer Placeholder 2">
            <a:extLst>
              <a:ext uri="{FF2B5EF4-FFF2-40B4-BE49-F238E27FC236}">
                <a16:creationId xmlns:a16="http://schemas.microsoft.com/office/drawing/2014/main" id="{D88F3E3E-55CF-A94C-A6BA-4BB153F778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62B88C9-4706-1E4D-87EA-DEFBF5A5888A}"/>
              </a:ext>
            </a:extLst>
          </p:cNvPr>
          <p:cNvSpPr>
            <a:spLocks noGrp="1"/>
          </p:cNvSpPr>
          <p:nvPr>
            <p:ph type="sldNum" sz="quarter" idx="12"/>
          </p:nvPr>
        </p:nvSpPr>
        <p:spPr/>
        <p:txBody>
          <a:bodyPr/>
          <a:lstStyle/>
          <a:p>
            <a:fld id="{AECD8DB9-FC49-E148-9FBC-D132622D38B0}" type="slidenum">
              <a:rPr lang="en-US" smtClean="0"/>
              <a:t>‹#›</a:t>
            </a:fld>
            <a:endParaRPr lang="en-US"/>
          </a:p>
        </p:txBody>
      </p:sp>
    </p:spTree>
    <p:extLst>
      <p:ext uri="{BB962C8B-B14F-4D97-AF65-F5344CB8AC3E}">
        <p14:creationId xmlns:p14="http://schemas.microsoft.com/office/powerpoint/2010/main" val="3651219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3C36C-FF46-3D44-824E-0AA8BBB0FF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C943A8B-A052-0241-BCF5-978CAFD73C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7A1D128-8D7F-C94E-B15E-97209C19F7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5D2E912-62BF-3746-B355-C7344DB7A063}"/>
              </a:ext>
            </a:extLst>
          </p:cNvPr>
          <p:cNvSpPr>
            <a:spLocks noGrp="1"/>
          </p:cNvSpPr>
          <p:nvPr>
            <p:ph type="dt" sz="half" idx="10"/>
          </p:nvPr>
        </p:nvSpPr>
        <p:spPr/>
        <p:txBody>
          <a:bodyPr/>
          <a:lstStyle/>
          <a:p>
            <a:fld id="{37B173A9-6A78-4E49-A81F-62543D8BFE2B}" type="datetimeFigureOut">
              <a:rPr lang="en-US" smtClean="0"/>
              <a:t>11/9/19</a:t>
            </a:fld>
            <a:endParaRPr lang="en-US"/>
          </a:p>
        </p:txBody>
      </p:sp>
      <p:sp>
        <p:nvSpPr>
          <p:cNvPr id="6" name="Footer Placeholder 5">
            <a:extLst>
              <a:ext uri="{FF2B5EF4-FFF2-40B4-BE49-F238E27FC236}">
                <a16:creationId xmlns:a16="http://schemas.microsoft.com/office/drawing/2014/main" id="{87EBFF30-70CC-F04B-8FC2-39141AA8279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A32D1E-1FB7-D342-AE1B-43D4EAFEF36C}"/>
              </a:ext>
            </a:extLst>
          </p:cNvPr>
          <p:cNvSpPr>
            <a:spLocks noGrp="1"/>
          </p:cNvSpPr>
          <p:nvPr>
            <p:ph type="sldNum" sz="quarter" idx="12"/>
          </p:nvPr>
        </p:nvSpPr>
        <p:spPr/>
        <p:txBody>
          <a:bodyPr/>
          <a:lstStyle/>
          <a:p>
            <a:fld id="{AECD8DB9-FC49-E148-9FBC-D132622D38B0}" type="slidenum">
              <a:rPr lang="en-US" smtClean="0"/>
              <a:t>‹#›</a:t>
            </a:fld>
            <a:endParaRPr lang="en-US"/>
          </a:p>
        </p:txBody>
      </p:sp>
    </p:spTree>
    <p:extLst>
      <p:ext uri="{BB962C8B-B14F-4D97-AF65-F5344CB8AC3E}">
        <p14:creationId xmlns:p14="http://schemas.microsoft.com/office/powerpoint/2010/main" val="3815026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7C0AD-67AB-614C-85EE-2364B05765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3CBEF18-21B6-7649-889D-8C827919DF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0575DFC-FF37-F948-881F-E3D876EA55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C9E064D-977E-7241-B448-7A23CCE1086F}"/>
              </a:ext>
            </a:extLst>
          </p:cNvPr>
          <p:cNvSpPr>
            <a:spLocks noGrp="1"/>
          </p:cNvSpPr>
          <p:nvPr>
            <p:ph type="dt" sz="half" idx="10"/>
          </p:nvPr>
        </p:nvSpPr>
        <p:spPr/>
        <p:txBody>
          <a:bodyPr/>
          <a:lstStyle/>
          <a:p>
            <a:fld id="{37B173A9-6A78-4E49-A81F-62543D8BFE2B}" type="datetimeFigureOut">
              <a:rPr lang="en-US" smtClean="0"/>
              <a:t>11/9/19</a:t>
            </a:fld>
            <a:endParaRPr lang="en-US"/>
          </a:p>
        </p:txBody>
      </p:sp>
      <p:sp>
        <p:nvSpPr>
          <p:cNvPr id="6" name="Footer Placeholder 5">
            <a:extLst>
              <a:ext uri="{FF2B5EF4-FFF2-40B4-BE49-F238E27FC236}">
                <a16:creationId xmlns:a16="http://schemas.microsoft.com/office/drawing/2014/main" id="{A575C24E-3A7A-9C49-A5DD-709744553F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E513E8-8209-B243-8274-95505DDA70B5}"/>
              </a:ext>
            </a:extLst>
          </p:cNvPr>
          <p:cNvSpPr>
            <a:spLocks noGrp="1"/>
          </p:cNvSpPr>
          <p:nvPr>
            <p:ph type="sldNum" sz="quarter" idx="12"/>
          </p:nvPr>
        </p:nvSpPr>
        <p:spPr/>
        <p:txBody>
          <a:bodyPr/>
          <a:lstStyle/>
          <a:p>
            <a:fld id="{AECD8DB9-FC49-E148-9FBC-D132622D38B0}" type="slidenum">
              <a:rPr lang="en-US" smtClean="0"/>
              <a:t>‹#›</a:t>
            </a:fld>
            <a:endParaRPr lang="en-US"/>
          </a:p>
        </p:txBody>
      </p:sp>
    </p:spTree>
    <p:extLst>
      <p:ext uri="{BB962C8B-B14F-4D97-AF65-F5344CB8AC3E}">
        <p14:creationId xmlns:p14="http://schemas.microsoft.com/office/powerpoint/2010/main" val="15740334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6F9596D-8EC6-4A4D-8E97-DBE1172466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1B6015-81CF-7945-80C2-499436D761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2BE9E1-2824-DE49-B4F5-5C09A852B5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B173A9-6A78-4E49-A81F-62543D8BFE2B}" type="datetimeFigureOut">
              <a:rPr lang="en-US" smtClean="0"/>
              <a:t>11/9/19</a:t>
            </a:fld>
            <a:endParaRPr lang="en-US"/>
          </a:p>
        </p:txBody>
      </p:sp>
      <p:sp>
        <p:nvSpPr>
          <p:cNvPr id="5" name="Footer Placeholder 4">
            <a:extLst>
              <a:ext uri="{FF2B5EF4-FFF2-40B4-BE49-F238E27FC236}">
                <a16:creationId xmlns:a16="http://schemas.microsoft.com/office/drawing/2014/main" id="{F5648D46-01AA-6D41-84D8-2FB7658146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D8F3380-6EC4-784D-834F-1039B4387D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CD8DB9-FC49-E148-9FBC-D132622D38B0}" type="slidenum">
              <a:rPr lang="en-US" smtClean="0"/>
              <a:t>‹#›</a:t>
            </a:fld>
            <a:endParaRPr lang="en-US"/>
          </a:p>
        </p:txBody>
      </p:sp>
    </p:spTree>
    <p:extLst>
      <p:ext uri="{BB962C8B-B14F-4D97-AF65-F5344CB8AC3E}">
        <p14:creationId xmlns:p14="http://schemas.microsoft.com/office/powerpoint/2010/main" val="9969310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hyperlink" Target="https://goo.gl/images/x2PZX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anaconda.co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irkernel.github.io/installation" TargetMode="External"/><Relationship Id="rId4" Type="http://schemas.openxmlformats.org/officeDocument/2006/relationships/hyperlink" Target="http://www.jupyter.org/documentation"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55F6A-578F-574A-A43E-6A5807433DEB}"/>
              </a:ext>
            </a:extLst>
          </p:cNvPr>
          <p:cNvSpPr>
            <a:spLocks noGrp="1"/>
          </p:cNvSpPr>
          <p:nvPr>
            <p:ph type="ctrTitle"/>
          </p:nvPr>
        </p:nvSpPr>
        <p:spPr>
          <a:xfrm>
            <a:off x="998220" y="1122363"/>
            <a:ext cx="9928860" cy="2387600"/>
          </a:xfrm>
        </p:spPr>
        <p:txBody>
          <a:bodyPr>
            <a:normAutofit fontScale="90000"/>
          </a:bodyPr>
          <a:lstStyle/>
          <a:p>
            <a:r>
              <a:rPr lang="en-US" b="1" dirty="0"/>
              <a:t>Reproducible quantitative proteomics analyses using </a:t>
            </a:r>
            <a:r>
              <a:rPr lang="en-US" b="1" dirty="0" err="1"/>
              <a:t>Jupyter</a:t>
            </a:r>
            <a:r>
              <a:rPr lang="en-US" b="1" dirty="0"/>
              <a:t> notebooks and R</a:t>
            </a:r>
          </a:p>
        </p:txBody>
      </p:sp>
      <p:sp>
        <p:nvSpPr>
          <p:cNvPr id="3" name="Subtitle 2">
            <a:extLst>
              <a:ext uri="{FF2B5EF4-FFF2-40B4-BE49-F238E27FC236}">
                <a16:creationId xmlns:a16="http://schemas.microsoft.com/office/drawing/2014/main" id="{8A222C0E-7651-E045-BFAF-065CC6B88948}"/>
              </a:ext>
            </a:extLst>
          </p:cNvPr>
          <p:cNvSpPr>
            <a:spLocks noGrp="1"/>
          </p:cNvSpPr>
          <p:nvPr>
            <p:ph type="subTitle" idx="1"/>
          </p:nvPr>
        </p:nvSpPr>
        <p:spPr>
          <a:xfrm>
            <a:off x="1513840" y="3977958"/>
            <a:ext cx="9144000" cy="1655762"/>
          </a:xfrm>
        </p:spPr>
        <p:txBody>
          <a:bodyPr>
            <a:noAutofit/>
          </a:bodyPr>
          <a:lstStyle/>
          <a:p>
            <a:r>
              <a:rPr lang="en-US" sz="3200" dirty="0"/>
              <a:t>Phillip Wilmarth</a:t>
            </a:r>
          </a:p>
          <a:p>
            <a:r>
              <a:rPr lang="en-US" sz="3200" dirty="0"/>
              <a:t>Proteomics Core, OHSU</a:t>
            </a:r>
          </a:p>
          <a:p>
            <a:r>
              <a:rPr lang="en-US" sz="3200" dirty="0"/>
              <a:t>2018 Cascadia Proteomics Symposium</a:t>
            </a:r>
          </a:p>
        </p:txBody>
      </p:sp>
    </p:spTree>
    <p:extLst>
      <p:ext uri="{BB962C8B-B14F-4D97-AF65-F5344CB8AC3E}">
        <p14:creationId xmlns:p14="http://schemas.microsoft.com/office/powerpoint/2010/main" val="16326862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54A44EC-652E-6E45-A2F3-546534ADB593}"/>
              </a:ext>
            </a:extLst>
          </p:cNvPr>
          <p:cNvPicPr>
            <a:picLocks noChangeAspect="1"/>
          </p:cNvPicPr>
          <p:nvPr/>
        </p:nvPicPr>
        <p:blipFill>
          <a:blip r:embed="rId3"/>
          <a:stretch>
            <a:fillRect/>
          </a:stretch>
        </p:blipFill>
        <p:spPr>
          <a:xfrm>
            <a:off x="3238500" y="1155700"/>
            <a:ext cx="5715000" cy="4546600"/>
          </a:xfrm>
          <a:prstGeom prst="rect">
            <a:avLst/>
          </a:prstGeom>
        </p:spPr>
      </p:pic>
      <p:sp>
        <p:nvSpPr>
          <p:cNvPr id="3" name="TextBox 2">
            <a:extLst>
              <a:ext uri="{FF2B5EF4-FFF2-40B4-BE49-F238E27FC236}">
                <a16:creationId xmlns:a16="http://schemas.microsoft.com/office/drawing/2014/main" id="{8A693E43-3683-004A-B8F3-75086E02601F}"/>
              </a:ext>
            </a:extLst>
          </p:cNvPr>
          <p:cNvSpPr txBox="1"/>
          <p:nvPr/>
        </p:nvSpPr>
        <p:spPr>
          <a:xfrm>
            <a:off x="447870" y="6064898"/>
            <a:ext cx="7598555" cy="369332"/>
          </a:xfrm>
          <a:prstGeom prst="rect">
            <a:avLst/>
          </a:prstGeom>
          <a:noFill/>
        </p:spPr>
        <p:txBody>
          <a:bodyPr wrap="none" rtlCol="0">
            <a:spAutoFit/>
          </a:bodyPr>
          <a:lstStyle/>
          <a:p>
            <a:r>
              <a:rPr lang="en-US" dirty="0">
                <a:hlinkClick r:id="rId4"/>
              </a:rPr>
              <a:t>https://goo.gl/images/x2PZXP</a:t>
            </a:r>
            <a:r>
              <a:rPr lang="en-US" dirty="0"/>
              <a:t>  (Steve </a:t>
            </a:r>
            <a:r>
              <a:rPr lang="en-US" dirty="0" err="1"/>
              <a:t>Macone</a:t>
            </a:r>
            <a:r>
              <a:rPr lang="en-US" dirty="0"/>
              <a:t>, New Yorker, October 18th, 2010)</a:t>
            </a:r>
          </a:p>
        </p:txBody>
      </p:sp>
      <p:sp>
        <p:nvSpPr>
          <p:cNvPr id="4" name="TextBox 3">
            <a:extLst>
              <a:ext uri="{FF2B5EF4-FFF2-40B4-BE49-F238E27FC236}">
                <a16:creationId xmlns:a16="http://schemas.microsoft.com/office/drawing/2014/main" id="{11E0BDBE-8863-A644-881D-54719AD388B9}"/>
              </a:ext>
            </a:extLst>
          </p:cNvPr>
          <p:cNvSpPr txBox="1"/>
          <p:nvPr/>
        </p:nvSpPr>
        <p:spPr>
          <a:xfrm>
            <a:off x="2896580" y="518160"/>
            <a:ext cx="6502294" cy="646331"/>
          </a:xfrm>
          <a:prstGeom prst="rect">
            <a:avLst/>
          </a:prstGeom>
          <a:noFill/>
        </p:spPr>
        <p:txBody>
          <a:bodyPr wrap="none" rtlCol="0">
            <a:spAutoFit/>
          </a:bodyPr>
          <a:lstStyle/>
          <a:p>
            <a:pPr algn="ctr"/>
            <a:r>
              <a:rPr lang="en-US" sz="3600" dirty="0"/>
              <a:t>See: https://</a:t>
            </a:r>
            <a:r>
              <a:rPr lang="en-US" sz="3600" dirty="0" err="1"/>
              <a:t>github.com</a:t>
            </a:r>
            <a:r>
              <a:rPr lang="en-US" sz="3600" dirty="0"/>
              <a:t>/</a:t>
            </a:r>
            <a:r>
              <a:rPr lang="en-US" sz="3600" dirty="0" err="1"/>
              <a:t>pwilmart</a:t>
            </a:r>
            <a:endParaRPr lang="en-US" sz="3600" dirty="0"/>
          </a:p>
        </p:txBody>
      </p:sp>
    </p:spTree>
    <p:extLst>
      <p:ext uri="{BB962C8B-B14F-4D97-AF65-F5344CB8AC3E}">
        <p14:creationId xmlns:p14="http://schemas.microsoft.com/office/powerpoint/2010/main" val="4293224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A8A7AB0-F2D3-214B-87B5-E35497DD1128}"/>
              </a:ext>
            </a:extLst>
          </p:cNvPr>
          <p:cNvPicPr>
            <a:picLocks noChangeAspect="1"/>
          </p:cNvPicPr>
          <p:nvPr/>
        </p:nvPicPr>
        <p:blipFill>
          <a:blip r:embed="rId3"/>
          <a:stretch>
            <a:fillRect/>
          </a:stretch>
        </p:blipFill>
        <p:spPr>
          <a:xfrm>
            <a:off x="2921000" y="95250"/>
            <a:ext cx="6350000" cy="6667500"/>
          </a:xfrm>
          <a:prstGeom prst="rect">
            <a:avLst/>
          </a:prstGeom>
        </p:spPr>
      </p:pic>
    </p:spTree>
    <p:extLst>
      <p:ext uri="{BB962C8B-B14F-4D97-AF65-F5344CB8AC3E}">
        <p14:creationId xmlns:p14="http://schemas.microsoft.com/office/powerpoint/2010/main" val="24646104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2D1DFD-9ED3-DD4D-89E4-209672CB516A}"/>
              </a:ext>
            </a:extLst>
          </p:cNvPr>
          <p:cNvPicPr>
            <a:picLocks noChangeAspect="1"/>
          </p:cNvPicPr>
          <p:nvPr/>
        </p:nvPicPr>
        <p:blipFill>
          <a:blip r:embed="rId3"/>
          <a:stretch>
            <a:fillRect/>
          </a:stretch>
        </p:blipFill>
        <p:spPr>
          <a:xfrm>
            <a:off x="1524000" y="1179458"/>
            <a:ext cx="9144000" cy="5177790"/>
          </a:xfrm>
          <a:prstGeom prst="rect">
            <a:avLst/>
          </a:prstGeom>
        </p:spPr>
      </p:pic>
      <p:sp>
        <p:nvSpPr>
          <p:cNvPr id="4" name="TextBox 3">
            <a:extLst>
              <a:ext uri="{FF2B5EF4-FFF2-40B4-BE49-F238E27FC236}">
                <a16:creationId xmlns:a16="http://schemas.microsoft.com/office/drawing/2014/main" id="{CAF3BCF9-F246-9A43-B14E-955916F37002}"/>
              </a:ext>
            </a:extLst>
          </p:cNvPr>
          <p:cNvSpPr txBox="1"/>
          <p:nvPr/>
        </p:nvSpPr>
        <p:spPr>
          <a:xfrm>
            <a:off x="304801" y="363106"/>
            <a:ext cx="11547230" cy="584775"/>
          </a:xfrm>
          <a:prstGeom prst="rect">
            <a:avLst/>
          </a:prstGeom>
          <a:noFill/>
        </p:spPr>
        <p:txBody>
          <a:bodyPr wrap="square" rtlCol="0">
            <a:spAutoFit/>
          </a:bodyPr>
          <a:lstStyle/>
          <a:p>
            <a:r>
              <a:rPr lang="en-US" sz="3200" dirty="0"/>
              <a:t>Somers J. “The scientific paper is obsolete.” The Atlantic. 2018 Apr 5.</a:t>
            </a:r>
          </a:p>
        </p:txBody>
      </p:sp>
    </p:spTree>
    <p:extLst>
      <p:ext uri="{BB962C8B-B14F-4D97-AF65-F5344CB8AC3E}">
        <p14:creationId xmlns:p14="http://schemas.microsoft.com/office/powerpoint/2010/main" val="2812361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35731-ECBA-5440-A983-ABB7DF720FE3}"/>
              </a:ext>
            </a:extLst>
          </p:cNvPr>
          <p:cNvSpPr>
            <a:spLocks noGrp="1"/>
          </p:cNvSpPr>
          <p:nvPr>
            <p:ph type="title"/>
          </p:nvPr>
        </p:nvSpPr>
        <p:spPr>
          <a:xfrm>
            <a:off x="701040" y="365125"/>
            <a:ext cx="10805160" cy="1325563"/>
          </a:xfrm>
        </p:spPr>
        <p:txBody>
          <a:bodyPr>
            <a:noAutofit/>
          </a:bodyPr>
          <a:lstStyle/>
          <a:p>
            <a:r>
              <a:rPr lang="en-US" sz="4800" b="1" dirty="0"/>
              <a:t>Atlantic article says notebooks can replace papers – so what are notebooks?</a:t>
            </a:r>
          </a:p>
        </p:txBody>
      </p:sp>
      <p:sp>
        <p:nvSpPr>
          <p:cNvPr id="3" name="Content Placeholder 2">
            <a:extLst>
              <a:ext uri="{FF2B5EF4-FFF2-40B4-BE49-F238E27FC236}">
                <a16:creationId xmlns:a16="http://schemas.microsoft.com/office/drawing/2014/main" id="{E6933E69-5696-7C48-AD6A-0F8B3378746D}"/>
              </a:ext>
            </a:extLst>
          </p:cNvPr>
          <p:cNvSpPr>
            <a:spLocks noGrp="1"/>
          </p:cNvSpPr>
          <p:nvPr>
            <p:ph idx="1"/>
          </p:nvPr>
        </p:nvSpPr>
        <p:spPr>
          <a:xfrm>
            <a:off x="838200" y="1985645"/>
            <a:ext cx="10515600" cy="4351338"/>
          </a:xfrm>
        </p:spPr>
        <p:txBody>
          <a:bodyPr>
            <a:normAutofit/>
          </a:bodyPr>
          <a:lstStyle/>
          <a:p>
            <a:pPr>
              <a:lnSpc>
                <a:spcPct val="100000"/>
              </a:lnSpc>
              <a:spcBef>
                <a:spcPts val="1200"/>
              </a:spcBef>
            </a:pPr>
            <a:r>
              <a:rPr lang="en-US" sz="3600" dirty="0"/>
              <a:t>Notebooks are web server applications</a:t>
            </a:r>
          </a:p>
          <a:p>
            <a:pPr>
              <a:lnSpc>
                <a:spcPct val="100000"/>
              </a:lnSpc>
              <a:spcBef>
                <a:spcPts val="1200"/>
              </a:spcBef>
            </a:pPr>
            <a:r>
              <a:rPr lang="en-US" sz="3600" dirty="0"/>
              <a:t>You work on notebooks with web browsers</a:t>
            </a:r>
          </a:p>
          <a:p>
            <a:pPr>
              <a:lnSpc>
                <a:spcPct val="100000"/>
              </a:lnSpc>
              <a:spcBef>
                <a:spcPts val="1200"/>
              </a:spcBef>
            </a:pPr>
            <a:r>
              <a:rPr lang="en-US" sz="3600" dirty="0"/>
              <a:t>Notebooks format text, run code, and show output </a:t>
            </a:r>
          </a:p>
          <a:p>
            <a:pPr>
              <a:lnSpc>
                <a:spcPct val="100000"/>
              </a:lnSpc>
              <a:spcBef>
                <a:spcPts val="1200"/>
              </a:spcBef>
            </a:pPr>
            <a:r>
              <a:rPr lang="en-US" sz="3600" dirty="0" err="1"/>
              <a:t>Jupyter</a:t>
            </a:r>
            <a:r>
              <a:rPr lang="en-US" sz="3600" dirty="0"/>
              <a:t> notebooks or R Markdown (</a:t>
            </a:r>
            <a:r>
              <a:rPr lang="en-US" sz="3600" dirty="0" err="1"/>
              <a:t>RStudio</a:t>
            </a:r>
            <a:r>
              <a:rPr lang="en-US" sz="3600" dirty="0"/>
              <a:t>) + </a:t>
            </a:r>
            <a:r>
              <a:rPr lang="en-US" sz="3600" dirty="0" err="1"/>
              <a:t>knitr</a:t>
            </a:r>
            <a:endParaRPr lang="en-US" sz="3600" dirty="0"/>
          </a:p>
        </p:txBody>
      </p:sp>
    </p:spTree>
    <p:extLst>
      <p:ext uri="{BB962C8B-B14F-4D97-AF65-F5344CB8AC3E}">
        <p14:creationId xmlns:p14="http://schemas.microsoft.com/office/powerpoint/2010/main" val="11434832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28168-081B-6B4C-8198-40EF8F6CA3D2}"/>
              </a:ext>
            </a:extLst>
          </p:cNvPr>
          <p:cNvSpPr>
            <a:spLocks noGrp="1"/>
          </p:cNvSpPr>
          <p:nvPr>
            <p:ph type="title"/>
          </p:nvPr>
        </p:nvSpPr>
        <p:spPr/>
        <p:txBody>
          <a:bodyPr>
            <a:normAutofit/>
          </a:bodyPr>
          <a:lstStyle/>
          <a:p>
            <a:r>
              <a:rPr lang="en-US" sz="4800" b="1" dirty="0"/>
              <a:t>Installing </a:t>
            </a:r>
            <a:r>
              <a:rPr lang="en-US" sz="4800" b="1" dirty="0" err="1"/>
              <a:t>Jupyter</a:t>
            </a:r>
            <a:r>
              <a:rPr lang="en-US" sz="4800" b="1" dirty="0"/>
              <a:t> notebooks</a:t>
            </a:r>
          </a:p>
        </p:txBody>
      </p:sp>
      <p:sp>
        <p:nvSpPr>
          <p:cNvPr id="3" name="Content Placeholder 2">
            <a:extLst>
              <a:ext uri="{FF2B5EF4-FFF2-40B4-BE49-F238E27FC236}">
                <a16:creationId xmlns:a16="http://schemas.microsoft.com/office/drawing/2014/main" id="{4A6D5021-183D-9641-BC0B-5204928E221D}"/>
              </a:ext>
            </a:extLst>
          </p:cNvPr>
          <p:cNvSpPr>
            <a:spLocks noGrp="1"/>
          </p:cNvSpPr>
          <p:nvPr>
            <p:ph idx="1"/>
          </p:nvPr>
        </p:nvSpPr>
        <p:spPr/>
        <p:txBody>
          <a:bodyPr/>
          <a:lstStyle/>
          <a:p>
            <a:r>
              <a:rPr lang="en-US" sz="3600" dirty="0"/>
              <a:t>Part of scientific python distributions</a:t>
            </a:r>
          </a:p>
          <a:p>
            <a:pPr lvl="1"/>
            <a:r>
              <a:rPr lang="en-US" sz="3200" dirty="0">
                <a:hlinkClick r:id="rId3"/>
              </a:rPr>
              <a:t>www.anaconda.com</a:t>
            </a:r>
            <a:endParaRPr lang="en-US" sz="3200" dirty="0"/>
          </a:p>
          <a:p>
            <a:r>
              <a:rPr lang="en-US" sz="3600" dirty="0"/>
              <a:t>Extensive documentation online</a:t>
            </a:r>
          </a:p>
          <a:p>
            <a:pPr lvl="1"/>
            <a:r>
              <a:rPr lang="en-US" sz="3200" dirty="0">
                <a:hlinkClick r:id="rId4"/>
              </a:rPr>
              <a:t>www.jupyter.org/documentation</a:t>
            </a:r>
            <a:endParaRPr lang="en-US" sz="3200" dirty="0"/>
          </a:p>
          <a:p>
            <a:r>
              <a:rPr lang="en-US" sz="3600" dirty="0"/>
              <a:t>Supports Python by default</a:t>
            </a:r>
          </a:p>
          <a:p>
            <a:r>
              <a:rPr lang="en-US" sz="3600" dirty="0"/>
              <a:t>R support needs separate installation</a:t>
            </a:r>
          </a:p>
          <a:p>
            <a:pPr lvl="1"/>
            <a:r>
              <a:rPr lang="en-US" sz="3200" dirty="0">
                <a:hlinkClick r:id="rId5"/>
              </a:rPr>
              <a:t>https//</a:t>
            </a:r>
            <a:r>
              <a:rPr lang="en-US" sz="3200" dirty="0" err="1">
                <a:hlinkClick r:id="rId5"/>
              </a:rPr>
              <a:t>irkernel.github.io</a:t>
            </a:r>
            <a:r>
              <a:rPr lang="en-US" sz="3200" dirty="0">
                <a:hlinkClick r:id="rId5"/>
              </a:rPr>
              <a:t>/installation/</a:t>
            </a:r>
            <a:endParaRPr lang="en-US" sz="3200" dirty="0"/>
          </a:p>
          <a:p>
            <a:endParaRPr lang="en-US" dirty="0"/>
          </a:p>
        </p:txBody>
      </p:sp>
    </p:spTree>
    <p:extLst>
      <p:ext uri="{BB962C8B-B14F-4D97-AF65-F5344CB8AC3E}">
        <p14:creationId xmlns:p14="http://schemas.microsoft.com/office/powerpoint/2010/main" val="803790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FC76D-CEFE-B640-99C9-B63288047B86}"/>
              </a:ext>
            </a:extLst>
          </p:cNvPr>
          <p:cNvSpPr>
            <a:spLocks noGrp="1"/>
          </p:cNvSpPr>
          <p:nvPr>
            <p:ph type="title"/>
          </p:nvPr>
        </p:nvSpPr>
        <p:spPr>
          <a:xfrm>
            <a:off x="838200" y="2766218"/>
            <a:ext cx="10515600" cy="1325563"/>
          </a:xfrm>
        </p:spPr>
        <p:txBody>
          <a:bodyPr/>
          <a:lstStyle/>
          <a:p>
            <a:pPr algn="ctr"/>
            <a:r>
              <a:rPr lang="en-US" dirty="0"/>
              <a:t>Middle slides deleted for this example</a:t>
            </a:r>
          </a:p>
        </p:txBody>
      </p:sp>
    </p:spTree>
    <p:extLst>
      <p:ext uri="{BB962C8B-B14F-4D97-AF65-F5344CB8AC3E}">
        <p14:creationId xmlns:p14="http://schemas.microsoft.com/office/powerpoint/2010/main" val="464904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ADAF5C3-7E96-0841-BE3C-1ED2E4F8B7BB}"/>
              </a:ext>
            </a:extLst>
          </p:cNvPr>
          <p:cNvPicPr>
            <a:picLocks noChangeAspect="1"/>
          </p:cNvPicPr>
          <p:nvPr/>
        </p:nvPicPr>
        <p:blipFill>
          <a:blip r:embed="rId3"/>
          <a:stretch>
            <a:fillRect/>
          </a:stretch>
        </p:blipFill>
        <p:spPr>
          <a:xfrm>
            <a:off x="317764" y="1121229"/>
            <a:ext cx="5715000" cy="5212080"/>
          </a:xfrm>
          <a:prstGeom prst="rect">
            <a:avLst/>
          </a:prstGeom>
        </p:spPr>
      </p:pic>
      <p:pic>
        <p:nvPicPr>
          <p:cNvPr id="3" name="Picture 2">
            <a:extLst>
              <a:ext uri="{FF2B5EF4-FFF2-40B4-BE49-F238E27FC236}">
                <a16:creationId xmlns:a16="http://schemas.microsoft.com/office/drawing/2014/main" id="{1A452F16-1F04-494F-A0C4-6B03CA0D6677}"/>
              </a:ext>
            </a:extLst>
          </p:cNvPr>
          <p:cNvPicPr>
            <a:picLocks noChangeAspect="1"/>
          </p:cNvPicPr>
          <p:nvPr/>
        </p:nvPicPr>
        <p:blipFill>
          <a:blip r:embed="rId4"/>
          <a:stretch>
            <a:fillRect/>
          </a:stretch>
        </p:blipFill>
        <p:spPr>
          <a:xfrm>
            <a:off x="6112075" y="1121229"/>
            <a:ext cx="5715000" cy="5212080"/>
          </a:xfrm>
          <a:prstGeom prst="rect">
            <a:avLst/>
          </a:prstGeom>
        </p:spPr>
      </p:pic>
      <p:sp>
        <p:nvSpPr>
          <p:cNvPr id="4" name="TextBox 3">
            <a:extLst>
              <a:ext uri="{FF2B5EF4-FFF2-40B4-BE49-F238E27FC236}">
                <a16:creationId xmlns:a16="http://schemas.microsoft.com/office/drawing/2014/main" id="{41C47AC6-D9BB-9D4D-8440-4D676D6C578C}"/>
              </a:ext>
            </a:extLst>
          </p:cNvPr>
          <p:cNvSpPr txBox="1"/>
          <p:nvPr/>
        </p:nvSpPr>
        <p:spPr>
          <a:xfrm>
            <a:off x="2166811" y="294818"/>
            <a:ext cx="2226059" cy="584775"/>
          </a:xfrm>
          <a:prstGeom prst="rect">
            <a:avLst/>
          </a:prstGeom>
          <a:noFill/>
        </p:spPr>
        <p:txBody>
          <a:bodyPr wrap="none" rtlCol="0">
            <a:spAutoFit/>
          </a:bodyPr>
          <a:lstStyle/>
          <a:p>
            <a:pPr algn="ctr"/>
            <a:r>
              <a:rPr lang="en-US" sz="3200" b="1" dirty="0"/>
              <a:t>Without IRS</a:t>
            </a:r>
          </a:p>
        </p:txBody>
      </p:sp>
      <p:sp>
        <p:nvSpPr>
          <p:cNvPr id="5" name="TextBox 4">
            <a:extLst>
              <a:ext uri="{FF2B5EF4-FFF2-40B4-BE49-F238E27FC236}">
                <a16:creationId xmlns:a16="http://schemas.microsoft.com/office/drawing/2014/main" id="{57643A15-1468-7F41-B8CF-74AFE6972153}"/>
              </a:ext>
            </a:extLst>
          </p:cNvPr>
          <p:cNvSpPr txBox="1"/>
          <p:nvPr/>
        </p:nvSpPr>
        <p:spPr>
          <a:xfrm>
            <a:off x="8035798" y="288003"/>
            <a:ext cx="1642566" cy="584775"/>
          </a:xfrm>
          <a:prstGeom prst="rect">
            <a:avLst/>
          </a:prstGeom>
          <a:noFill/>
        </p:spPr>
        <p:txBody>
          <a:bodyPr wrap="none" rtlCol="0">
            <a:spAutoFit/>
          </a:bodyPr>
          <a:lstStyle/>
          <a:p>
            <a:pPr algn="ctr"/>
            <a:r>
              <a:rPr lang="en-US" sz="3200" b="1" dirty="0"/>
              <a:t>With IRS</a:t>
            </a:r>
          </a:p>
        </p:txBody>
      </p:sp>
      <p:sp>
        <p:nvSpPr>
          <p:cNvPr id="6" name="TextBox 5">
            <a:extLst>
              <a:ext uri="{FF2B5EF4-FFF2-40B4-BE49-F238E27FC236}">
                <a16:creationId xmlns:a16="http://schemas.microsoft.com/office/drawing/2014/main" id="{3E21549C-D8C7-F84D-B744-D0838367B67A}"/>
              </a:ext>
            </a:extLst>
          </p:cNvPr>
          <p:cNvSpPr txBox="1"/>
          <p:nvPr/>
        </p:nvSpPr>
        <p:spPr>
          <a:xfrm>
            <a:off x="4086905" y="6295985"/>
            <a:ext cx="4050340" cy="369332"/>
          </a:xfrm>
          <a:prstGeom prst="rect">
            <a:avLst/>
          </a:prstGeom>
          <a:noFill/>
        </p:spPr>
        <p:txBody>
          <a:bodyPr wrap="none" rtlCol="0">
            <a:spAutoFit/>
          </a:bodyPr>
          <a:lstStyle/>
          <a:p>
            <a:r>
              <a:rPr lang="en-US" dirty="0"/>
              <a:t>https://</a:t>
            </a:r>
            <a:r>
              <a:rPr lang="en-US" dirty="0" err="1"/>
              <a:t>github.com</a:t>
            </a:r>
            <a:r>
              <a:rPr lang="en-US" dirty="0"/>
              <a:t>/</a:t>
            </a:r>
            <a:r>
              <a:rPr lang="en-US" dirty="0" err="1"/>
              <a:t>pwilmart</a:t>
            </a:r>
            <a:r>
              <a:rPr lang="en-US" dirty="0"/>
              <a:t>/ASMS2018</a:t>
            </a:r>
          </a:p>
        </p:txBody>
      </p:sp>
    </p:spTree>
    <p:extLst>
      <p:ext uri="{BB962C8B-B14F-4D97-AF65-F5344CB8AC3E}">
        <p14:creationId xmlns:p14="http://schemas.microsoft.com/office/powerpoint/2010/main" val="1897402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35731-ECBA-5440-A983-ABB7DF720FE3}"/>
              </a:ext>
            </a:extLst>
          </p:cNvPr>
          <p:cNvSpPr>
            <a:spLocks noGrp="1"/>
          </p:cNvSpPr>
          <p:nvPr>
            <p:ph type="title"/>
          </p:nvPr>
        </p:nvSpPr>
        <p:spPr/>
        <p:txBody>
          <a:bodyPr>
            <a:noAutofit/>
          </a:bodyPr>
          <a:lstStyle/>
          <a:p>
            <a:r>
              <a:rPr lang="en-US" sz="4800" b="1" dirty="0"/>
              <a:t>Atlantic article says notebooks can replace traditional scientific papers…</a:t>
            </a:r>
          </a:p>
        </p:txBody>
      </p:sp>
      <p:sp>
        <p:nvSpPr>
          <p:cNvPr id="3" name="Content Placeholder 2">
            <a:extLst>
              <a:ext uri="{FF2B5EF4-FFF2-40B4-BE49-F238E27FC236}">
                <a16:creationId xmlns:a16="http://schemas.microsoft.com/office/drawing/2014/main" id="{E6933E69-5696-7C48-AD6A-0F8B3378746D}"/>
              </a:ext>
            </a:extLst>
          </p:cNvPr>
          <p:cNvSpPr>
            <a:spLocks noGrp="1"/>
          </p:cNvSpPr>
          <p:nvPr>
            <p:ph idx="1"/>
          </p:nvPr>
        </p:nvSpPr>
        <p:spPr/>
        <p:txBody>
          <a:bodyPr>
            <a:normAutofit/>
          </a:bodyPr>
          <a:lstStyle/>
          <a:p>
            <a:pPr>
              <a:lnSpc>
                <a:spcPct val="100000"/>
              </a:lnSpc>
            </a:pPr>
            <a:r>
              <a:rPr lang="en-US" sz="3600" dirty="0"/>
              <a:t>Notebooks don’t work for all content</a:t>
            </a:r>
          </a:p>
          <a:p>
            <a:pPr>
              <a:lnSpc>
                <a:spcPct val="100000"/>
              </a:lnSpc>
            </a:pPr>
            <a:r>
              <a:rPr lang="en-US" sz="3600" dirty="0"/>
              <a:t>Notebooks make great Supplemental Materials</a:t>
            </a:r>
          </a:p>
          <a:p>
            <a:pPr>
              <a:lnSpc>
                <a:spcPct val="100000"/>
              </a:lnSpc>
            </a:pPr>
            <a:r>
              <a:rPr lang="en-US" sz="3600" dirty="0"/>
              <a:t>Notebooks are logical choices for:</a:t>
            </a:r>
          </a:p>
          <a:p>
            <a:pPr lvl="1">
              <a:lnSpc>
                <a:spcPct val="100000"/>
              </a:lnSpc>
            </a:pPr>
            <a:r>
              <a:rPr lang="en-US" sz="3200" dirty="0"/>
              <a:t>QC and sanity checks</a:t>
            </a:r>
          </a:p>
          <a:p>
            <a:pPr lvl="1">
              <a:lnSpc>
                <a:spcPct val="100000"/>
              </a:lnSpc>
            </a:pPr>
            <a:r>
              <a:rPr lang="en-US" sz="3200" dirty="0"/>
              <a:t>Normalizations, transformations, correlations</a:t>
            </a:r>
          </a:p>
          <a:p>
            <a:pPr lvl="1">
              <a:lnSpc>
                <a:spcPct val="100000"/>
              </a:lnSpc>
            </a:pPr>
            <a:r>
              <a:rPr lang="en-US" sz="3200" dirty="0"/>
              <a:t>Statistical testing and modeling</a:t>
            </a:r>
          </a:p>
        </p:txBody>
      </p:sp>
    </p:spTree>
    <p:extLst>
      <p:ext uri="{BB962C8B-B14F-4D97-AF65-F5344CB8AC3E}">
        <p14:creationId xmlns:p14="http://schemas.microsoft.com/office/powerpoint/2010/main" val="42946818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7240C-B215-C344-9A6A-3775C1145636}"/>
              </a:ext>
            </a:extLst>
          </p:cNvPr>
          <p:cNvSpPr>
            <a:spLocks noGrp="1"/>
          </p:cNvSpPr>
          <p:nvPr>
            <p:ph type="title"/>
          </p:nvPr>
        </p:nvSpPr>
        <p:spPr/>
        <p:txBody>
          <a:bodyPr>
            <a:normAutofit/>
          </a:bodyPr>
          <a:lstStyle/>
          <a:p>
            <a:r>
              <a:rPr lang="en-US" sz="4800" b="1" dirty="0"/>
              <a:t>Disclaimers</a:t>
            </a:r>
          </a:p>
        </p:txBody>
      </p:sp>
      <p:sp>
        <p:nvSpPr>
          <p:cNvPr id="4" name="Content Placeholder 3">
            <a:extLst>
              <a:ext uri="{FF2B5EF4-FFF2-40B4-BE49-F238E27FC236}">
                <a16:creationId xmlns:a16="http://schemas.microsoft.com/office/drawing/2014/main" id="{6536FF1B-BE3E-3842-855F-83FB898960CD}"/>
              </a:ext>
            </a:extLst>
          </p:cNvPr>
          <p:cNvSpPr>
            <a:spLocks noGrp="1"/>
          </p:cNvSpPr>
          <p:nvPr>
            <p:ph idx="1"/>
          </p:nvPr>
        </p:nvSpPr>
        <p:spPr/>
        <p:txBody>
          <a:bodyPr>
            <a:normAutofit lnSpcReduction="10000"/>
          </a:bodyPr>
          <a:lstStyle/>
          <a:p>
            <a:r>
              <a:rPr lang="en-US" sz="3200" dirty="0"/>
              <a:t>Scientific python and </a:t>
            </a:r>
            <a:r>
              <a:rPr lang="en-US" sz="3200" dirty="0" err="1"/>
              <a:t>Jupyter</a:t>
            </a:r>
            <a:r>
              <a:rPr lang="en-US" sz="3200" dirty="0"/>
              <a:t> notebooks are big topics</a:t>
            </a:r>
          </a:p>
          <a:p>
            <a:r>
              <a:rPr lang="en-US" sz="3200" dirty="0"/>
              <a:t>R is confusing and there is a </a:t>
            </a:r>
            <a:r>
              <a:rPr lang="en-US" sz="3200" u="sng" dirty="0"/>
              <a:t>lot</a:t>
            </a:r>
            <a:r>
              <a:rPr lang="en-US" sz="3200" dirty="0"/>
              <a:t> to learn</a:t>
            </a:r>
          </a:p>
          <a:p>
            <a:pPr lvl="1"/>
            <a:r>
              <a:rPr lang="en-US" sz="2800" dirty="0"/>
              <a:t>Traditional (old) R</a:t>
            </a:r>
          </a:p>
          <a:p>
            <a:pPr lvl="1"/>
            <a:r>
              <a:rPr lang="en-US" sz="2800" dirty="0" err="1"/>
              <a:t>RStudio</a:t>
            </a:r>
            <a:r>
              <a:rPr lang="en-US" sz="2800" dirty="0"/>
              <a:t> and modern R</a:t>
            </a:r>
          </a:p>
          <a:p>
            <a:pPr lvl="1"/>
            <a:r>
              <a:rPr lang="en-US" sz="2800" dirty="0"/>
              <a:t>Statistics </a:t>
            </a:r>
          </a:p>
          <a:p>
            <a:pPr lvl="1"/>
            <a:r>
              <a:rPr lang="en-US" sz="2800" dirty="0"/>
              <a:t>Bioconductor </a:t>
            </a:r>
          </a:p>
          <a:p>
            <a:r>
              <a:rPr lang="en-US" sz="3200" dirty="0"/>
              <a:t>Git/</a:t>
            </a:r>
            <a:r>
              <a:rPr lang="en-US" sz="3200" dirty="0" err="1"/>
              <a:t>Github</a:t>
            </a:r>
            <a:r>
              <a:rPr lang="en-US" sz="3200" dirty="0"/>
              <a:t> also extensive</a:t>
            </a:r>
          </a:p>
          <a:p>
            <a:r>
              <a:rPr lang="en-US" sz="3200" dirty="0"/>
              <a:t>“data science” field is interesting: Hadley Wickham, Wes McKinney, Jake </a:t>
            </a:r>
            <a:r>
              <a:rPr lang="en-US" sz="3200" dirty="0" err="1"/>
              <a:t>VanderPlas</a:t>
            </a:r>
            <a:r>
              <a:rPr lang="en-US" sz="3200" dirty="0"/>
              <a:t> (UW)</a:t>
            </a:r>
            <a:endParaRPr lang="en-US" dirty="0"/>
          </a:p>
        </p:txBody>
      </p:sp>
    </p:spTree>
    <p:extLst>
      <p:ext uri="{BB962C8B-B14F-4D97-AF65-F5344CB8AC3E}">
        <p14:creationId xmlns:p14="http://schemas.microsoft.com/office/powerpoint/2010/main" val="36113981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3821</TotalTime>
  <Words>1268</Words>
  <Application>Microsoft Macintosh PowerPoint</Application>
  <PresentationFormat>Widescreen</PresentationFormat>
  <Paragraphs>65</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Reproducible quantitative proteomics analyses using Jupyter notebooks and R</vt:lpstr>
      <vt:lpstr>PowerPoint Presentation</vt:lpstr>
      <vt:lpstr>PowerPoint Presentation</vt:lpstr>
      <vt:lpstr>Atlantic article says notebooks can replace papers – so what are notebooks?</vt:lpstr>
      <vt:lpstr>Installing Jupyter notebooks</vt:lpstr>
      <vt:lpstr>Middle slides deleted for this example</vt:lpstr>
      <vt:lpstr>PowerPoint Presentation</vt:lpstr>
      <vt:lpstr>Atlantic article says notebooks can replace traditional scientific papers…</vt:lpstr>
      <vt:lpstr>Disclaimers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Reproducible quantitative proteomics analyses using Jupyter notebooks  and R</dc:title>
  <dc:creator>Phillip Wilmarth</dc:creator>
  <cp:lastModifiedBy>Phillip Wilmarth</cp:lastModifiedBy>
  <cp:revision>66</cp:revision>
  <dcterms:created xsi:type="dcterms:W3CDTF">2018-07-19T22:18:53Z</dcterms:created>
  <dcterms:modified xsi:type="dcterms:W3CDTF">2019-11-09T18:22:00Z</dcterms:modified>
</cp:coreProperties>
</file>

<file path=docProps/thumbnail.jpeg>
</file>